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61" r:id="rId5"/>
    <p:sldId id="262" r:id="rId6"/>
    <p:sldId id="263" r:id="rId7"/>
    <p:sldId id="259"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31902F-1BC2-4038-9998-35652B0D8AD5}" v="2" dt="2020-09-29T16:49:05.6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7" d="100"/>
          <a:sy n="67" d="100"/>
        </p:scale>
        <p:origin x="90"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ureen McAllister" userId="1526c525-eb27-4294-a10b-1469726b6859" providerId="ADAL" clId="{3731902F-1BC2-4038-9998-35652B0D8AD5}"/>
    <pc:docChg chg="custSel modSld">
      <pc:chgData name="Maureen McAllister" userId="1526c525-eb27-4294-a10b-1469726b6859" providerId="ADAL" clId="{3731902F-1BC2-4038-9998-35652B0D8AD5}" dt="2020-09-29T16:49:05.647" v="10" actId="207"/>
      <pc:docMkLst>
        <pc:docMk/>
      </pc:docMkLst>
      <pc:sldChg chg="addSp modSp mod">
        <pc:chgData name="Maureen McAllister" userId="1526c525-eb27-4294-a10b-1469726b6859" providerId="ADAL" clId="{3731902F-1BC2-4038-9998-35652B0D8AD5}" dt="2020-09-29T16:48:45.003" v="9" actId="313"/>
        <pc:sldMkLst>
          <pc:docMk/>
          <pc:sldMk cId="167963522" sldId="256"/>
        </pc:sldMkLst>
        <pc:spChg chg="mod">
          <ac:chgData name="Maureen McAllister" userId="1526c525-eb27-4294-a10b-1469726b6859" providerId="ADAL" clId="{3731902F-1BC2-4038-9998-35652B0D8AD5}" dt="2020-09-29T16:48:45.003" v="9" actId="313"/>
          <ac:spMkLst>
            <pc:docMk/>
            <pc:sldMk cId="167963522" sldId="256"/>
            <ac:spMk id="2" creationId="{CE484B1F-D35D-4A72-A068-820228E7DC9A}"/>
          </ac:spMkLst>
        </pc:spChg>
        <pc:spChg chg="mod">
          <ac:chgData name="Maureen McAllister" userId="1526c525-eb27-4294-a10b-1469726b6859" providerId="ADAL" clId="{3731902F-1BC2-4038-9998-35652B0D8AD5}" dt="2020-09-29T16:48:01.383" v="1" actId="20577"/>
          <ac:spMkLst>
            <pc:docMk/>
            <pc:sldMk cId="167963522" sldId="256"/>
            <ac:spMk id="3" creationId="{FF79A33F-FC07-4208-96D9-159D55F7DB36}"/>
          </ac:spMkLst>
        </pc:spChg>
        <pc:picChg chg="add mod">
          <ac:chgData name="Maureen McAllister" userId="1526c525-eb27-4294-a10b-1469726b6859" providerId="ADAL" clId="{3731902F-1BC2-4038-9998-35652B0D8AD5}" dt="2020-09-29T16:48:42.147" v="8" actId="1076"/>
          <ac:picMkLst>
            <pc:docMk/>
            <pc:sldMk cId="167963522" sldId="256"/>
            <ac:picMk id="5" creationId="{1E0D5891-869A-450D-9FB6-CFF5C1C05F2E}"/>
          </ac:picMkLst>
        </pc:picChg>
      </pc:sldChg>
      <pc:sldChg chg="modSp">
        <pc:chgData name="Maureen McAllister" userId="1526c525-eb27-4294-a10b-1469726b6859" providerId="ADAL" clId="{3731902F-1BC2-4038-9998-35652B0D8AD5}" dt="2020-09-29T16:49:05.647" v="10" actId="207"/>
        <pc:sldMkLst>
          <pc:docMk/>
          <pc:sldMk cId="3724079096" sldId="257"/>
        </pc:sldMkLst>
        <pc:spChg chg="mod">
          <ac:chgData name="Maureen McAllister" userId="1526c525-eb27-4294-a10b-1469726b6859" providerId="ADAL" clId="{3731902F-1BC2-4038-9998-35652B0D8AD5}" dt="2020-09-29T16:49:05.647" v="10" actId="207"/>
          <ac:spMkLst>
            <pc:docMk/>
            <pc:sldMk cId="3724079096" sldId="257"/>
            <ac:spMk id="2" creationId="{77C2CDE8-6517-4BC7-B79F-BAFE3E2A505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29DB33-A27E-4B01-958A-BAA654FCB565}"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52D15-AA68-4EDE-B400-144347FEA211}" type="slidenum">
              <a:rPr lang="en-US" smtClean="0"/>
              <a:t>‹#›</a:t>
            </a:fld>
            <a:endParaRPr lang="en-US"/>
          </a:p>
        </p:txBody>
      </p:sp>
    </p:spTree>
    <p:extLst>
      <p:ext uri="{BB962C8B-B14F-4D97-AF65-F5344CB8AC3E}">
        <p14:creationId xmlns:p14="http://schemas.microsoft.com/office/powerpoint/2010/main" val="3782435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29DB33-A27E-4B01-958A-BAA654FCB565}" type="datetimeFigureOut">
              <a:rPr lang="en-US" smtClean="0"/>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752D15-AA68-4EDE-B400-144347FEA211}" type="slidenum">
              <a:rPr lang="en-US" smtClean="0"/>
              <a:t>‹#›</a:t>
            </a:fld>
            <a:endParaRPr lang="en-US"/>
          </a:p>
        </p:txBody>
      </p:sp>
    </p:spTree>
    <p:extLst>
      <p:ext uri="{BB962C8B-B14F-4D97-AF65-F5344CB8AC3E}">
        <p14:creationId xmlns:p14="http://schemas.microsoft.com/office/powerpoint/2010/main" val="1620999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CD29DB33-A27E-4B01-958A-BAA654FCB565}"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52D15-AA68-4EDE-B400-144347FEA211}" type="slidenum">
              <a:rPr lang="en-US" smtClean="0"/>
              <a:t>‹#›</a:t>
            </a:fld>
            <a:endParaRPr lang="en-US"/>
          </a:p>
        </p:txBody>
      </p:sp>
    </p:spTree>
    <p:extLst>
      <p:ext uri="{BB962C8B-B14F-4D97-AF65-F5344CB8AC3E}">
        <p14:creationId xmlns:p14="http://schemas.microsoft.com/office/powerpoint/2010/main" val="4082715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CD29DB33-A27E-4B01-958A-BAA654FCB565}" type="datetimeFigureOut">
              <a:rPr lang="en-US" smtClean="0"/>
              <a:t>9/29/2020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752D15-AA68-4EDE-B400-144347FEA211}" type="slidenum">
              <a:rPr lang="en-US" smtClean="0"/>
              <a:t>‹#›</a:t>
            </a:fld>
            <a:endParaRPr lang="en-US"/>
          </a:p>
        </p:txBody>
      </p:sp>
    </p:spTree>
    <p:extLst>
      <p:ext uri="{BB962C8B-B14F-4D97-AF65-F5344CB8AC3E}">
        <p14:creationId xmlns:p14="http://schemas.microsoft.com/office/powerpoint/2010/main" val="3332085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29DB33-A27E-4B01-958A-BAA654FCB565}"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52D15-AA68-4EDE-B400-144347FEA211}" type="slidenum">
              <a:rPr lang="en-US" smtClean="0"/>
              <a:t>‹#›</a:t>
            </a:fld>
            <a:endParaRPr lang="en-US"/>
          </a:p>
        </p:txBody>
      </p:sp>
    </p:spTree>
    <p:extLst>
      <p:ext uri="{BB962C8B-B14F-4D97-AF65-F5344CB8AC3E}">
        <p14:creationId xmlns:p14="http://schemas.microsoft.com/office/powerpoint/2010/main" val="2976610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29DB33-A27E-4B01-958A-BAA654FCB565}"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52D15-AA68-4EDE-B400-144347FEA211}" type="slidenum">
              <a:rPr lang="en-US" smtClean="0"/>
              <a:t>‹#›</a:t>
            </a:fld>
            <a:endParaRPr lang="en-US"/>
          </a:p>
        </p:txBody>
      </p:sp>
    </p:spTree>
    <p:extLst>
      <p:ext uri="{BB962C8B-B14F-4D97-AF65-F5344CB8AC3E}">
        <p14:creationId xmlns:p14="http://schemas.microsoft.com/office/powerpoint/2010/main" val="69438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29DB33-A27E-4B01-958A-BAA654FCB565}"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52D15-AA68-4EDE-B400-144347FEA211}" type="slidenum">
              <a:rPr lang="en-US" smtClean="0"/>
              <a:t>‹#›</a:t>
            </a:fld>
            <a:endParaRPr lang="en-US"/>
          </a:p>
        </p:txBody>
      </p:sp>
    </p:spTree>
    <p:extLst>
      <p:ext uri="{BB962C8B-B14F-4D97-AF65-F5344CB8AC3E}">
        <p14:creationId xmlns:p14="http://schemas.microsoft.com/office/powerpoint/2010/main" val="984351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29DB33-A27E-4B01-958A-BAA654FCB565}"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52D15-AA68-4EDE-B400-144347FEA211}" type="slidenum">
              <a:rPr lang="en-US" smtClean="0"/>
              <a:t>‹#›</a:t>
            </a:fld>
            <a:endParaRPr lang="en-US"/>
          </a:p>
        </p:txBody>
      </p:sp>
    </p:spTree>
    <p:extLst>
      <p:ext uri="{BB962C8B-B14F-4D97-AF65-F5344CB8AC3E}">
        <p14:creationId xmlns:p14="http://schemas.microsoft.com/office/powerpoint/2010/main" val="2932458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29DB33-A27E-4B01-958A-BAA654FCB565}" type="datetimeFigureOut">
              <a:rPr lang="en-US" smtClean="0"/>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752D15-AA68-4EDE-B400-144347FEA211}" type="slidenum">
              <a:rPr lang="en-US" smtClean="0"/>
              <a:t>‹#›</a:t>
            </a:fld>
            <a:endParaRPr lang="en-US"/>
          </a:p>
        </p:txBody>
      </p:sp>
    </p:spTree>
    <p:extLst>
      <p:ext uri="{BB962C8B-B14F-4D97-AF65-F5344CB8AC3E}">
        <p14:creationId xmlns:p14="http://schemas.microsoft.com/office/powerpoint/2010/main" val="3174847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29DB33-A27E-4B01-958A-BAA654FCB565}" type="datetimeFigureOut">
              <a:rPr lang="en-US" smtClean="0"/>
              <a:t>9/29/2020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752D15-AA68-4EDE-B400-144347FEA211}" type="slidenum">
              <a:rPr lang="en-US" smtClean="0"/>
              <a:t>‹#›</a:t>
            </a:fld>
            <a:endParaRPr lang="en-US"/>
          </a:p>
        </p:txBody>
      </p:sp>
    </p:spTree>
    <p:extLst>
      <p:ext uri="{BB962C8B-B14F-4D97-AF65-F5344CB8AC3E}">
        <p14:creationId xmlns:p14="http://schemas.microsoft.com/office/powerpoint/2010/main" val="1817786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29DB33-A27E-4B01-958A-BAA654FCB565}" type="datetimeFigureOut">
              <a:rPr lang="en-US" smtClean="0"/>
              <a:t>9/29/2020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752D15-AA68-4EDE-B400-144347FEA211}" type="slidenum">
              <a:rPr lang="en-US" smtClean="0"/>
              <a:t>‹#›</a:t>
            </a:fld>
            <a:endParaRPr lang="en-US"/>
          </a:p>
        </p:txBody>
      </p:sp>
    </p:spTree>
    <p:extLst>
      <p:ext uri="{BB962C8B-B14F-4D97-AF65-F5344CB8AC3E}">
        <p14:creationId xmlns:p14="http://schemas.microsoft.com/office/powerpoint/2010/main" val="3419808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29DB33-A27E-4B01-958A-BAA654FCB565}" type="datetimeFigureOut">
              <a:rPr lang="en-US" smtClean="0"/>
              <a:t>9/29/2020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752D15-AA68-4EDE-B400-144347FEA211}" type="slidenum">
              <a:rPr lang="en-US" smtClean="0"/>
              <a:t>‹#›</a:t>
            </a:fld>
            <a:endParaRPr lang="en-US"/>
          </a:p>
        </p:txBody>
      </p:sp>
    </p:spTree>
    <p:extLst>
      <p:ext uri="{BB962C8B-B14F-4D97-AF65-F5344CB8AC3E}">
        <p14:creationId xmlns:p14="http://schemas.microsoft.com/office/powerpoint/2010/main" val="2559109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29DB33-A27E-4B01-958A-BAA654FCB565}" type="datetimeFigureOut">
              <a:rPr lang="en-US" smtClean="0"/>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752D15-AA68-4EDE-B400-144347FEA211}" type="slidenum">
              <a:rPr lang="en-US" smtClean="0"/>
              <a:t>‹#›</a:t>
            </a:fld>
            <a:endParaRPr lang="en-US"/>
          </a:p>
        </p:txBody>
      </p:sp>
    </p:spTree>
    <p:extLst>
      <p:ext uri="{BB962C8B-B14F-4D97-AF65-F5344CB8AC3E}">
        <p14:creationId xmlns:p14="http://schemas.microsoft.com/office/powerpoint/2010/main" val="3202808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CD29DB33-A27E-4B01-958A-BAA654FCB565}" type="datetimeFigureOut">
              <a:rPr lang="en-US" smtClean="0"/>
              <a:t>9/29/2020</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42752D15-AA68-4EDE-B400-144347FEA211}" type="slidenum">
              <a:rPr lang="en-US" smtClean="0"/>
              <a:t>‹#›</a:t>
            </a:fld>
            <a:endParaRPr lang="en-US"/>
          </a:p>
        </p:txBody>
      </p:sp>
    </p:spTree>
    <p:extLst>
      <p:ext uri="{BB962C8B-B14F-4D97-AF65-F5344CB8AC3E}">
        <p14:creationId xmlns:p14="http://schemas.microsoft.com/office/powerpoint/2010/main" val="3741919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CD29DB33-A27E-4B01-958A-BAA654FCB565}" type="datetimeFigureOut">
              <a:rPr lang="en-US" smtClean="0"/>
              <a:t>9/29/2020</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42752D15-AA68-4EDE-B400-144347FEA211}" type="slidenum">
              <a:rPr lang="en-US" smtClean="0"/>
              <a:t>‹#›</a:t>
            </a:fld>
            <a:endParaRPr lang="en-US"/>
          </a:p>
        </p:txBody>
      </p:sp>
    </p:spTree>
    <p:extLst>
      <p:ext uri="{BB962C8B-B14F-4D97-AF65-F5344CB8AC3E}">
        <p14:creationId xmlns:p14="http://schemas.microsoft.com/office/powerpoint/2010/main" val="212943758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84B1F-D35D-4A72-A068-820228E7DC9A}"/>
              </a:ext>
            </a:extLst>
          </p:cNvPr>
          <p:cNvSpPr>
            <a:spLocks noGrp="1"/>
          </p:cNvSpPr>
          <p:nvPr>
            <p:ph type="ctrTitle"/>
          </p:nvPr>
        </p:nvSpPr>
        <p:spPr/>
        <p:txBody>
          <a:bodyPr/>
          <a:lstStyle/>
          <a:p>
            <a:r>
              <a:rPr lang="en-US" dirty="0"/>
              <a:t>Hurricane Laura Response</a:t>
            </a:r>
          </a:p>
        </p:txBody>
      </p:sp>
      <p:sp>
        <p:nvSpPr>
          <p:cNvPr id="3" name="Subtitle 2">
            <a:extLst>
              <a:ext uri="{FF2B5EF4-FFF2-40B4-BE49-F238E27FC236}">
                <a16:creationId xmlns:a16="http://schemas.microsoft.com/office/drawing/2014/main" id="{FF79A33F-FC07-4208-96D9-159D55F7DB36}"/>
              </a:ext>
            </a:extLst>
          </p:cNvPr>
          <p:cNvSpPr>
            <a:spLocks noGrp="1"/>
          </p:cNvSpPr>
          <p:nvPr>
            <p:ph type="subTitle" idx="1"/>
          </p:nvPr>
        </p:nvSpPr>
        <p:spPr/>
        <p:txBody>
          <a:bodyPr/>
          <a:lstStyle/>
          <a:p>
            <a:r>
              <a:rPr lang="en-US" dirty="0"/>
              <a:t>By </a:t>
            </a:r>
          </a:p>
        </p:txBody>
      </p:sp>
      <p:pic>
        <p:nvPicPr>
          <p:cNvPr id="5" name="Picture 4" descr="Graphical user interface, application&#10;&#10;Description automatically generated">
            <a:extLst>
              <a:ext uri="{FF2B5EF4-FFF2-40B4-BE49-F238E27FC236}">
                <a16:creationId xmlns:a16="http://schemas.microsoft.com/office/drawing/2014/main" id="{1E0D5891-869A-450D-9FB6-CFF5C1C05F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266" y="5408853"/>
            <a:ext cx="5432072" cy="1079394"/>
          </a:xfrm>
          <a:prstGeom prst="rect">
            <a:avLst/>
          </a:prstGeom>
        </p:spPr>
      </p:pic>
    </p:spTree>
    <p:extLst>
      <p:ext uri="{BB962C8B-B14F-4D97-AF65-F5344CB8AC3E}">
        <p14:creationId xmlns:p14="http://schemas.microsoft.com/office/powerpoint/2010/main" val="167963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CDE8-6517-4BC7-B79F-BAFE3E2A505D}"/>
              </a:ext>
            </a:extLst>
          </p:cNvPr>
          <p:cNvSpPr>
            <a:spLocks noGrp="1"/>
          </p:cNvSpPr>
          <p:nvPr>
            <p:ph type="title"/>
          </p:nvPr>
        </p:nvSpPr>
        <p:spPr>
          <a:xfrm>
            <a:off x="810000" y="447188"/>
            <a:ext cx="10571998" cy="1163498"/>
          </a:xfrm>
        </p:spPr>
        <p:txBody>
          <a:bodyPr/>
          <a:lstStyle/>
          <a:p>
            <a:r>
              <a:rPr lang="en-US" sz="1800" b="0" i="0" dirty="0">
                <a:solidFill>
                  <a:schemeClr val="tx1"/>
                </a:solidFill>
                <a:effectLst/>
                <a:latin typeface="Tahoma" panose="020B0604030504040204" pitchFamily="34" charset="0"/>
              </a:rPr>
              <a:t>HURRICANE LAURA DISASTER RELIEF AND RECOVERY FUND</a:t>
            </a:r>
            <a:br>
              <a:rPr lang="en-US" sz="1800" b="0" i="0" dirty="0">
                <a:solidFill>
                  <a:schemeClr val="tx1"/>
                </a:solidFill>
                <a:effectLst/>
                <a:latin typeface="Tahoma" panose="020B0604030504040204" pitchFamily="34" charset="0"/>
              </a:rPr>
            </a:br>
            <a:r>
              <a:rPr lang="en-US" sz="1800" b="0" i="0" dirty="0">
                <a:solidFill>
                  <a:schemeClr val="tx1"/>
                </a:solidFill>
                <a:effectLst/>
                <a:latin typeface="Tahoma" panose="020B0604030504040204" pitchFamily="34" charset="0"/>
              </a:rPr>
              <a:t>While the damage to properties in Orange County was not as severe as expected, there are still a lot of people who do have damage and will need help recovering. To aid in the process, we have established a Hurricane Laura Disaster Relief Fund.  </a:t>
            </a:r>
            <a:r>
              <a:rPr lang="en-US" sz="1800" b="0" dirty="0">
                <a:solidFill>
                  <a:schemeClr val="tx1"/>
                </a:solidFill>
                <a:latin typeface="Tahoma" panose="020B0604030504040204" pitchFamily="34" charset="0"/>
              </a:rPr>
              <a:t>As of 9/30/2020,  we have received $88,461.25.</a:t>
            </a:r>
            <a:endParaRPr lang="en-US" sz="1800" dirty="0">
              <a:solidFill>
                <a:schemeClr val="tx1"/>
              </a:solidFill>
            </a:endParaRPr>
          </a:p>
        </p:txBody>
      </p:sp>
      <p:pic>
        <p:nvPicPr>
          <p:cNvPr id="5" name="Content Placeholder 4">
            <a:extLst>
              <a:ext uri="{FF2B5EF4-FFF2-40B4-BE49-F238E27FC236}">
                <a16:creationId xmlns:a16="http://schemas.microsoft.com/office/drawing/2014/main" id="{A6AB8CF1-7E7D-42B3-B6BE-56C07B37F6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6657" y="2222500"/>
            <a:ext cx="9558685" cy="3636963"/>
          </a:xfrm>
        </p:spPr>
      </p:pic>
    </p:spTree>
    <p:extLst>
      <p:ext uri="{BB962C8B-B14F-4D97-AF65-F5344CB8AC3E}">
        <p14:creationId xmlns:p14="http://schemas.microsoft.com/office/powerpoint/2010/main" val="3724079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61305-3104-4682-9A31-009D4CA12E05}"/>
              </a:ext>
            </a:extLst>
          </p:cNvPr>
          <p:cNvSpPr>
            <a:spLocks noGrp="1"/>
          </p:cNvSpPr>
          <p:nvPr>
            <p:ph type="title"/>
          </p:nvPr>
        </p:nvSpPr>
        <p:spPr>
          <a:xfrm>
            <a:off x="810001" y="709267"/>
            <a:ext cx="10571998" cy="970450"/>
          </a:xfrm>
        </p:spPr>
        <p:txBody>
          <a:bodyPr/>
          <a:lstStyle/>
          <a:p>
            <a:r>
              <a:rPr lang="en-US" sz="3200" dirty="0"/>
              <a:t>We worked to secure, sort and package disaster relief supplies.  We have estimate in-kind donations at $55,708.32 as of 9/30/2020.</a:t>
            </a:r>
          </a:p>
        </p:txBody>
      </p:sp>
      <p:pic>
        <p:nvPicPr>
          <p:cNvPr id="5" name="Content Placeholder 4" descr="A close up of a keyboard&#10;&#10;Description automatically generated">
            <a:extLst>
              <a:ext uri="{FF2B5EF4-FFF2-40B4-BE49-F238E27FC236}">
                <a16:creationId xmlns:a16="http://schemas.microsoft.com/office/drawing/2014/main" id="{151D9838-F1D0-48F9-97D4-C7089CD42E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71943" y="4563991"/>
            <a:ext cx="1846821" cy="1846821"/>
          </a:xfrm>
        </p:spPr>
      </p:pic>
      <p:pic>
        <p:nvPicPr>
          <p:cNvPr id="11" name="Picture 10" descr="A bowl of food&#10;&#10;Description automatically generated">
            <a:extLst>
              <a:ext uri="{FF2B5EF4-FFF2-40B4-BE49-F238E27FC236}">
                <a16:creationId xmlns:a16="http://schemas.microsoft.com/office/drawing/2014/main" id="{E45F5BC4-B239-4653-8B27-258CC7724E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5128" y="2537753"/>
            <a:ext cx="2344316" cy="3125755"/>
          </a:xfrm>
          <a:prstGeom prst="rect">
            <a:avLst/>
          </a:prstGeom>
        </p:spPr>
      </p:pic>
      <p:pic>
        <p:nvPicPr>
          <p:cNvPr id="13" name="Picture 12" descr="A picture containing indoor, person, table, food&#10;&#10;Description automatically generated">
            <a:extLst>
              <a:ext uri="{FF2B5EF4-FFF2-40B4-BE49-F238E27FC236}">
                <a16:creationId xmlns:a16="http://schemas.microsoft.com/office/drawing/2014/main" id="{D0311F81-9021-4E45-A215-50223EAFB2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5919" y="2325629"/>
            <a:ext cx="1962150" cy="1962150"/>
          </a:xfrm>
          <a:prstGeom prst="rect">
            <a:avLst/>
          </a:prstGeom>
        </p:spPr>
      </p:pic>
      <p:pic>
        <p:nvPicPr>
          <p:cNvPr id="15" name="Picture 14" descr="A group of people standing in a parking lot&#10;&#10;Description automatically generated">
            <a:extLst>
              <a:ext uri="{FF2B5EF4-FFF2-40B4-BE49-F238E27FC236}">
                <a16:creationId xmlns:a16="http://schemas.microsoft.com/office/drawing/2014/main" id="{1B2C0E0D-EA60-440E-B61F-B645C81FB6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9976" y="2325629"/>
            <a:ext cx="4788957" cy="4174374"/>
          </a:xfrm>
          <a:prstGeom prst="rect">
            <a:avLst/>
          </a:prstGeom>
        </p:spPr>
      </p:pic>
    </p:spTree>
    <p:extLst>
      <p:ext uri="{BB962C8B-B14F-4D97-AF65-F5344CB8AC3E}">
        <p14:creationId xmlns:p14="http://schemas.microsoft.com/office/powerpoint/2010/main" val="285947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152F-AFE4-4FDF-AD4A-EBA811D35297}"/>
              </a:ext>
            </a:extLst>
          </p:cNvPr>
          <p:cNvSpPr>
            <a:spLocks noGrp="1"/>
          </p:cNvSpPr>
          <p:nvPr>
            <p:ph type="title"/>
          </p:nvPr>
        </p:nvSpPr>
        <p:spPr/>
        <p:txBody>
          <a:bodyPr/>
          <a:lstStyle/>
          <a:p>
            <a:r>
              <a:rPr lang="en-US" dirty="0"/>
              <a:t>We coordinated and worked two lunch, one dinner, and a pet food distribution.</a:t>
            </a:r>
          </a:p>
        </p:txBody>
      </p:sp>
      <p:pic>
        <p:nvPicPr>
          <p:cNvPr id="9" name="Picture 8" descr="A group of people standing in front of a building&#10;&#10;Description automatically generated">
            <a:extLst>
              <a:ext uri="{FF2B5EF4-FFF2-40B4-BE49-F238E27FC236}">
                <a16:creationId xmlns:a16="http://schemas.microsoft.com/office/drawing/2014/main" id="{DBE04A83-096C-4EF9-8D75-6543F2FC75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949" y="1662058"/>
            <a:ext cx="3200400" cy="3200400"/>
          </a:xfrm>
          <a:prstGeom prst="rect">
            <a:avLst/>
          </a:prstGeom>
        </p:spPr>
      </p:pic>
      <p:pic>
        <p:nvPicPr>
          <p:cNvPr id="11" name="Picture 10" descr="A group of people posing for the camera&#10;&#10;Description automatically generated">
            <a:extLst>
              <a:ext uri="{FF2B5EF4-FFF2-40B4-BE49-F238E27FC236}">
                <a16:creationId xmlns:a16="http://schemas.microsoft.com/office/drawing/2014/main" id="{09DCD7F4-A144-4CF0-8EB1-76D089B3E7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1509" y="2345364"/>
            <a:ext cx="4580489" cy="3435367"/>
          </a:xfrm>
          <a:prstGeom prst="rect">
            <a:avLst/>
          </a:prstGeom>
        </p:spPr>
      </p:pic>
      <p:pic>
        <p:nvPicPr>
          <p:cNvPr id="5" name="Content Placeholder 4" descr="A group of people posing for the camera&#10;&#10;Description automatically generated">
            <a:extLst>
              <a:ext uri="{FF2B5EF4-FFF2-40B4-BE49-F238E27FC236}">
                <a16:creationId xmlns:a16="http://schemas.microsoft.com/office/drawing/2014/main" id="{1502C8B9-E3BC-4337-8AEC-F9E60A1ECFB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655970" y="3210412"/>
            <a:ext cx="3200400" cy="3200400"/>
          </a:xfrm>
        </p:spPr>
      </p:pic>
    </p:spTree>
    <p:extLst>
      <p:ext uri="{BB962C8B-B14F-4D97-AF65-F5344CB8AC3E}">
        <p14:creationId xmlns:p14="http://schemas.microsoft.com/office/powerpoint/2010/main" val="1961317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0A6D5-B4C8-4BD3-8943-3FFFD51CC156}"/>
              </a:ext>
            </a:extLst>
          </p:cNvPr>
          <p:cNvSpPr>
            <a:spLocks noGrp="1"/>
          </p:cNvSpPr>
          <p:nvPr>
            <p:ph type="title"/>
          </p:nvPr>
        </p:nvSpPr>
        <p:spPr/>
        <p:txBody>
          <a:bodyPr/>
          <a:lstStyle/>
          <a:p>
            <a:r>
              <a:rPr lang="en-US" dirty="0"/>
              <a:t>We coordinated over 150 volunteers who served over 650 hours.</a:t>
            </a:r>
          </a:p>
        </p:txBody>
      </p:sp>
      <p:pic>
        <p:nvPicPr>
          <p:cNvPr id="7" name="Picture 6" descr="A group of people posing for a picture&#10;&#10;Description automatically generated">
            <a:extLst>
              <a:ext uri="{FF2B5EF4-FFF2-40B4-BE49-F238E27FC236}">
                <a16:creationId xmlns:a16="http://schemas.microsoft.com/office/drawing/2014/main" id="{5C51C737-98C9-4EAE-B2A9-E06885875A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0704" y="2268099"/>
            <a:ext cx="2689557" cy="2689557"/>
          </a:xfrm>
          <a:prstGeom prst="rect">
            <a:avLst/>
          </a:prstGeom>
        </p:spPr>
      </p:pic>
      <p:pic>
        <p:nvPicPr>
          <p:cNvPr id="9" name="Picture 8" descr="A group of people standing in front of a crowd&#10;&#10;Description automatically generated">
            <a:extLst>
              <a:ext uri="{FF2B5EF4-FFF2-40B4-BE49-F238E27FC236}">
                <a16:creationId xmlns:a16="http://schemas.microsoft.com/office/drawing/2014/main" id="{F87868DC-03FB-444B-B0AA-25708036BD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210" y="3429000"/>
            <a:ext cx="2832452" cy="2832452"/>
          </a:xfrm>
          <a:prstGeom prst="rect">
            <a:avLst/>
          </a:prstGeom>
        </p:spPr>
      </p:pic>
      <p:pic>
        <p:nvPicPr>
          <p:cNvPr id="13" name="Content Placeholder 12" descr="A group of people in a room&#10;&#10;Description automatically generated">
            <a:extLst>
              <a:ext uri="{FF2B5EF4-FFF2-40B4-BE49-F238E27FC236}">
                <a16:creationId xmlns:a16="http://schemas.microsoft.com/office/drawing/2014/main" id="{BBA245ED-614C-4FA6-9539-3CBA0640124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426303" y="2738397"/>
            <a:ext cx="3955695" cy="3672415"/>
          </a:xfrm>
        </p:spPr>
      </p:pic>
    </p:spTree>
    <p:extLst>
      <p:ext uri="{BB962C8B-B14F-4D97-AF65-F5344CB8AC3E}">
        <p14:creationId xmlns:p14="http://schemas.microsoft.com/office/powerpoint/2010/main" val="403049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0A6D5-B4C8-4BD3-8943-3FFFD51CC156}"/>
              </a:ext>
            </a:extLst>
          </p:cNvPr>
          <p:cNvSpPr>
            <a:spLocks noGrp="1"/>
          </p:cNvSpPr>
          <p:nvPr>
            <p:ph type="title"/>
          </p:nvPr>
        </p:nvSpPr>
        <p:spPr/>
        <p:txBody>
          <a:bodyPr/>
          <a:lstStyle/>
          <a:p>
            <a:r>
              <a:rPr lang="en-US" sz="3200" dirty="0"/>
              <a:t>We partnered with The Salvation Army for a major supply distribution to serve over 700 families.</a:t>
            </a:r>
          </a:p>
        </p:txBody>
      </p:sp>
      <p:pic>
        <p:nvPicPr>
          <p:cNvPr id="6" name="Content Placeholder 5" descr="A car is lined up on the side of a road&#10;&#10;Description automatically generated">
            <a:extLst>
              <a:ext uri="{FF2B5EF4-FFF2-40B4-BE49-F238E27FC236}">
                <a16:creationId xmlns:a16="http://schemas.microsoft.com/office/drawing/2014/main" id="{F74BC439-E6A3-45E8-9E38-2A66992BB5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26554" y="1610518"/>
            <a:ext cx="5455444" cy="3636963"/>
          </a:xfrm>
        </p:spPr>
      </p:pic>
      <p:pic>
        <p:nvPicPr>
          <p:cNvPr id="10" name="Picture 9" descr="A group of people riding on the back of a car&#10;&#10;Description automatically generated">
            <a:extLst>
              <a:ext uri="{FF2B5EF4-FFF2-40B4-BE49-F238E27FC236}">
                <a16:creationId xmlns:a16="http://schemas.microsoft.com/office/drawing/2014/main" id="{406E54D7-C408-4B6F-A736-CEE0534DF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2525" y="4140006"/>
            <a:ext cx="2270806" cy="2270806"/>
          </a:xfrm>
          <a:prstGeom prst="rect">
            <a:avLst/>
          </a:prstGeom>
        </p:spPr>
      </p:pic>
      <p:pic>
        <p:nvPicPr>
          <p:cNvPr id="12" name="Picture 11" descr="A group of people posing for the camera&#10;&#10;Description automatically generated">
            <a:extLst>
              <a:ext uri="{FF2B5EF4-FFF2-40B4-BE49-F238E27FC236}">
                <a16:creationId xmlns:a16="http://schemas.microsoft.com/office/drawing/2014/main" id="{ED71D2D9-B025-4BA4-A56E-CF5A90DA53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000" y="2425346"/>
            <a:ext cx="3790949" cy="3790949"/>
          </a:xfrm>
          <a:prstGeom prst="rect">
            <a:avLst/>
          </a:prstGeom>
        </p:spPr>
      </p:pic>
      <p:pic>
        <p:nvPicPr>
          <p:cNvPr id="15" name="Picture 14" descr="A group of people standing in a parking lot&#10;&#10;Description automatically generated">
            <a:extLst>
              <a:ext uri="{FF2B5EF4-FFF2-40B4-BE49-F238E27FC236}">
                <a16:creationId xmlns:a16="http://schemas.microsoft.com/office/drawing/2014/main" id="{217F1C86-6DE9-4130-ABEE-64E90A0355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09302" y="4140006"/>
            <a:ext cx="2270806" cy="2270806"/>
          </a:xfrm>
          <a:prstGeom prst="rect">
            <a:avLst/>
          </a:prstGeom>
        </p:spPr>
      </p:pic>
    </p:spTree>
    <p:extLst>
      <p:ext uri="{BB962C8B-B14F-4D97-AF65-F5344CB8AC3E}">
        <p14:creationId xmlns:p14="http://schemas.microsoft.com/office/powerpoint/2010/main" val="54985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C2F3D-690B-4C8E-A1E5-4D99FC5C3F77}"/>
              </a:ext>
            </a:extLst>
          </p:cNvPr>
          <p:cNvSpPr>
            <a:spLocks noGrp="1"/>
          </p:cNvSpPr>
          <p:nvPr>
            <p:ph type="title"/>
          </p:nvPr>
        </p:nvSpPr>
        <p:spPr/>
        <p:txBody>
          <a:bodyPr>
            <a:noAutofit/>
          </a:bodyPr>
          <a:lstStyle/>
          <a:p>
            <a:r>
              <a:rPr lang="en-US" sz="3600" b="1" i="0" dirty="0">
                <a:effectLst/>
                <a:latin typeface="Helvetica" panose="020B0604020202020204" pitchFamily="34" charset="0"/>
              </a:rPr>
              <a:t>Collaboration. Network. Resources. It’s what we do.</a:t>
            </a:r>
            <a:endParaRPr lang="en-US" sz="3600" b="1" dirty="0"/>
          </a:p>
        </p:txBody>
      </p:sp>
      <p:pic>
        <p:nvPicPr>
          <p:cNvPr id="6" name="Picture Placeholder 5" descr="A group of people standing next to a person&#10;&#10;Description automatically generated">
            <a:extLst>
              <a:ext uri="{FF2B5EF4-FFF2-40B4-BE49-F238E27FC236}">
                <a16:creationId xmlns:a16="http://schemas.microsoft.com/office/drawing/2014/main" id="{B1181EB7-7CC4-487F-9253-29F21BE64506}"/>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567" r="5567"/>
          <a:stretch>
            <a:fillRect/>
          </a:stretch>
        </p:blipFill>
        <p:spPr>
          <a:xfrm>
            <a:off x="6928542" y="942392"/>
            <a:ext cx="4062589" cy="4572000"/>
          </a:xfrm>
        </p:spPr>
      </p:pic>
      <p:sp>
        <p:nvSpPr>
          <p:cNvPr id="4" name="Text Placeholder 3">
            <a:extLst>
              <a:ext uri="{FF2B5EF4-FFF2-40B4-BE49-F238E27FC236}">
                <a16:creationId xmlns:a16="http://schemas.microsoft.com/office/drawing/2014/main" id="{9FC78AD6-BC55-4284-91D9-4DCE6187DBAC}"/>
              </a:ext>
            </a:extLst>
          </p:cNvPr>
          <p:cNvSpPr>
            <a:spLocks noGrp="1"/>
          </p:cNvSpPr>
          <p:nvPr>
            <p:ph type="body" sz="half" idx="2"/>
          </p:nvPr>
        </p:nvSpPr>
        <p:spPr/>
        <p:txBody>
          <a:bodyPr>
            <a:normAutofit/>
          </a:bodyPr>
          <a:lstStyle/>
          <a:p>
            <a:r>
              <a:rPr lang="en-US" sz="1600" b="0" i="0" dirty="0">
                <a:effectLst/>
                <a:latin typeface="Helvetica" panose="020B0604020202020204" pitchFamily="34" charset="0"/>
              </a:rPr>
              <a:t>Just two days after Laura hit…</a:t>
            </a:r>
          </a:p>
          <a:p>
            <a:endParaRPr lang="en-US" sz="1600" dirty="0">
              <a:latin typeface="Helvetica" panose="020B0604020202020204" pitchFamily="34" charset="0"/>
            </a:endParaRPr>
          </a:p>
          <a:p>
            <a:r>
              <a:rPr lang="en-US" sz="1600" b="0" i="0" dirty="0">
                <a:effectLst/>
                <a:latin typeface="Helvetica" panose="020B0604020202020204" pitchFamily="34" charset="0"/>
              </a:rPr>
              <a:t>At 6:45 a.m. we were contacted by The Salvation Army stating that there was an immediate need for ice. We knew a heat advisory was in effect. We got on the phone and did what we do. At 9:35 a.m., a truck with 8 pallets of ice was dropped off at The Salvation Army so that it could be distributed to those in need! You may not always see us, but rest assured that we are diligently working behind the scenes to bring supplies, resources, and funding to Orange County. And working with partners, such as The Salvation Army, we can do so much more!</a:t>
            </a:r>
            <a:endParaRPr lang="en-US" sz="1600" dirty="0"/>
          </a:p>
        </p:txBody>
      </p:sp>
    </p:spTree>
    <p:extLst>
      <p:ext uri="{BB962C8B-B14F-4D97-AF65-F5344CB8AC3E}">
        <p14:creationId xmlns:p14="http://schemas.microsoft.com/office/powerpoint/2010/main" val="42544018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TM03457503[[fn=Quotable]]</Template>
  <TotalTime>32</TotalTime>
  <Words>278</Words>
  <Application>Microsoft Office PowerPoint</Application>
  <PresentationFormat>Widescreen</PresentationFormat>
  <Paragraphs>11</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Century Gothic</vt:lpstr>
      <vt:lpstr>Helvetica</vt:lpstr>
      <vt:lpstr>Tahoma</vt:lpstr>
      <vt:lpstr>Wingdings 2</vt:lpstr>
      <vt:lpstr>Quotable</vt:lpstr>
      <vt:lpstr>Hurricane Laura Response</vt:lpstr>
      <vt:lpstr>HURRICANE LAURA DISASTER RELIEF AND RECOVERY FUND While the damage to properties in Orange County was not as severe as expected, there are still a lot of people who do have damage and will need help recovering. To aid in the process, we have established a Hurricane Laura Disaster Relief Fund.  As of 9/30/2020,  we have received $88,461.25.</vt:lpstr>
      <vt:lpstr>We worked to secure, sort and package disaster relief supplies.  We have estimate in-kind donations at $55,708.32 as of 9/30/2020.</vt:lpstr>
      <vt:lpstr>We coordinated and worked two lunch, one dinner, and a pet food distribution.</vt:lpstr>
      <vt:lpstr>We coordinated over 150 volunteers who served over 650 hours.</vt:lpstr>
      <vt:lpstr>We partnered with The Salvation Army for a major supply distribution to serve over 700 families.</vt:lpstr>
      <vt:lpstr>Collaboration. Network. Resources. It’s what we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Hurricane Laura Reponse</dc:title>
  <dc:creator>Maureen McAllister</dc:creator>
  <cp:lastModifiedBy>Maureen McAllister</cp:lastModifiedBy>
  <cp:revision>5</cp:revision>
  <dcterms:created xsi:type="dcterms:W3CDTF">2020-09-29T16:18:09Z</dcterms:created>
  <dcterms:modified xsi:type="dcterms:W3CDTF">2020-09-29T23:49:12Z</dcterms:modified>
</cp:coreProperties>
</file>